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 snapToGrid="0">
      <p:cViewPr varScale="1">
        <p:scale>
          <a:sx n="84" d="100"/>
          <a:sy n="84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46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09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6876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091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2027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55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18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98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89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05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69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96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1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30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457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05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54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9FE27-46F2-30AE-1F76-D5A76EB6AB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B164FE-4B54-25A4-2D28-E81D16C9C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C03366-9ED4-A8C1-7302-9386BBCC1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326112" cy="821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67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10933C-3ABC-4F86-73BD-C20425E7C22A}"/>
              </a:ext>
            </a:extLst>
          </p:cNvPr>
          <p:cNvSpPr/>
          <p:nvPr/>
        </p:nvSpPr>
        <p:spPr>
          <a:xfrm>
            <a:off x="2386584" y="1371600"/>
            <a:ext cx="745980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i-IN" altLang="zh-CN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समापनआपके ध्यान के लिए धन्यवाद।</a:t>
            </a:r>
            <a:r>
              <a:rPr lang="en-GB" altLang="zh-CN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  <a:endParaRPr lang="en-GB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65FA4F-12D6-D4FE-48A6-AFEB09CA9BC0}"/>
              </a:ext>
            </a:extLst>
          </p:cNvPr>
          <p:cNvSpPr txBox="1"/>
          <p:nvPr/>
        </p:nvSpPr>
        <p:spPr>
          <a:xfrm>
            <a:off x="2496312" y="4407408"/>
            <a:ext cx="841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/>
              <a:t>कानूनी सूचना:© </a:t>
            </a:r>
            <a:r>
              <a:rPr lang="en-GB" b="1"/>
              <a:t>QUERCUS PARKET. </a:t>
            </a:r>
            <a:r>
              <a:rPr lang="hi-IN" b="1"/>
              <a:t>सर्वाधिकार सुरक्षित।इस प्रस्तुति में निहित सभी जानकारी गोपनीय है और केवल प्राप्तकर्ता के लिए अभिप्रेत है।बिना पूर्व लिखित अनुमति के इसका पुनरुत्पादन, वितरण या प्रकटीकरण निषिद्ध है।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70471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5BC2B8-F89A-77A0-3A75-C9B54CC9B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3984"/>
            <a:ext cx="12192000" cy="812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2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70279-B6E2-0323-085C-0B79EAF4B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b="1" dirty="0"/>
              <a:t>परिचय</a:t>
            </a: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B18B4F4-D2FE-BC23-6CF7-36AB981466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52728" y="1736086"/>
            <a:ext cx="10341864" cy="433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i-IN" dirty="0"/>
              <a:t>दूसरी पीढ़ी की पारिवारिक स्वामित्व वाली आरा मिल (स्थापना: 1997), जो सटीकता, निरंतरता और उच्च गुणवत्ता पर केंद्रित है।</a:t>
            </a:r>
            <a:br>
              <a:rPr lang="hi-IN" dirty="0"/>
            </a:br>
            <a:r>
              <a:rPr lang="hi-IN" dirty="0"/>
              <a:t>उच्च गुणवत्ता वाले ऐश और ओक लकड़ी के उत्पादन के साथ-साथ क्लासिक सॉलिड और इंजीनियर्ड पार्केट फर्श में विशेषज्ञता।</a:t>
            </a:r>
          </a:p>
          <a:p>
            <a:r>
              <a:rPr lang="hi-IN" dirty="0"/>
              <a:t>मुख्य विशेषज्ञता: </a:t>
            </a:r>
            <a:r>
              <a:rPr lang="en-GB" i="1" dirty="0"/>
              <a:t>Quercus </a:t>
            </a:r>
            <a:r>
              <a:rPr lang="en-GB" i="1" dirty="0" err="1"/>
              <a:t>robur</a:t>
            </a:r>
            <a:r>
              <a:rPr lang="en-GB" dirty="0"/>
              <a:t> (</a:t>
            </a:r>
            <a:r>
              <a:rPr lang="hi-IN" dirty="0"/>
              <a:t>कॉमन ओक) — जिसे स्लावोनियन ओक के रूप में जाना जाता है, और इसकी मजबूती, संरचना तथा कालातीत आकर्षण के लिए मूल्यवान माना जाता है।</a:t>
            </a:r>
          </a:p>
          <a:p>
            <a:r>
              <a:rPr lang="hi-IN" dirty="0"/>
              <a:t>दक्षिण-पूर्वी यूरोप में पूर्णतः ट्रैसेबल और नियामकीय रूप से अनुपालन (</a:t>
            </a:r>
            <a:r>
              <a:rPr lang="en-GB" dirty="0"/>
              <a:t>EUDR, EUTR, UKTR, Lacey Act) </a:t>
            </a:r>
            <a:r>
              <a:rPr lang="hi-IN" dirty="0"/>
              <a:t>के साथ कच्चे माल की आपूर्ति।</a:t>
            </a:r>
          </a:p>
          <a:p>
            <a:r>
              <a:rPr lang="hi-IN" dirty="0"/>
              <a:t>मुख्य स्रोत: मोरोविच वन (सर्बिया) — उच्च गुणवत्ता वाला, सतत रूप से प्रबंधित ओक, जिसकी दीर्घकालिक वानिकी परंपरा है।</a:t>
            </a:r>
          </a:p>
          <a:p>
            <a:r>
              <a:rPr lang="hi-IN" dirty="0"/>
              <a:t>पारंपरिक विशेषज्ञता और आधुनिक उत्पादन का समन्वय, जिसे अंतरराष्ट्रीय उत्पादन साझेदारी (कंबोडिया) का समर्थन प्राप्त है।</a:t>
            </a:r>
          </a:p>
          <a:p>
            <a:pPr marL="0" indent="0">
              <a:buNone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474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9237D-786C-A2DB-4D5D-06D58244D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b="1" dirty="0"/>
              <a:t>इतिहास</a:t>
            </a: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E10F319-4D5B-8961-3C7F-144BC3EB74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8448" y="1640004"/>
            <a:ext cx="10206164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600" b="1" dirty="0"/>
              <a:t>1997–2009 | STRELA </a:t>
            </a:r>
            <a:r>
              <a:rPr lang="hi-IN" sz="1600" b="1" dirty="0"/>
              <a:t>चरण</a:t>
            </a:r>
            <a:br>
              <a:rPr lang="hi-IN" sz="1600" dirty="0"/>
            </a:br>
            <a:r>
              <a:rPr lang="hi-IN" sz="1600" dirty="0"/>
              <a:t>स्थापना चरण — सर्बिया की सबसे बड़ी ओक और ऐश आरा मिल, जो सटीकता और बड़े पैमाने पर निर्यात पर केंद्रित थी।</a:t>
            </a:r>
            <a:br>
              <a:rPr lang="hi-IN" sz="1600" dirty="0"/>
            </a:br>
            <a:r>
              <a:rPr lang="en-GB" sz="1600" dirty="0" err="1"/>
              <a:t>Vojvodinašume</a:t>
            </a:r>
            <a:r>
              <a:rPr lang="en-GB" sz="1600" dirty="0"/>
              <a:t> </a:t>
            </a:r>
            <a:r>
              <a:rPr lang="hi-IN" sz="1600" dirty="0"/>
              <a:t>के साथ दीर्घकालिक अनुबंध ने उच्च गुणवत्ता वाले स्लावोनियन ओक (</a:t>
            </a:r>
            <a:r>
              <a:rPr lang="en-GB" sz="1600" i="1" dirty="0"/>
              <a:t>Quercus </a:t>
            </a:r>
            <a:r>
              <a:rPr lang="en-GB" sz="1600" i="1" dirty="0" err="1"/>
              <a:t>robur</a:t>
            </a:r>
            <a:r>
              <a:rPr lang="en-GB" sz="1600" dirty="0"/>
              <a:t>) </a:t>
            </a:r>
            <a:r>
              <a:rPr lang="hi-IN" sz="1600" dirty="0"/>
              <a:t>की निरंतर आपूर्ति सुनिश्चित की।</a:t>
            </a:r>
            <a:br>
              <a:rPr lang="hi-IN" sz="1600" dirty="0"/>
            </a:br>
            <a:r>
              <a:rPr lang="hi-IN" sz="1600" dirty="0"/>
              <a:t>मजबूत अंतरराष्ट्रीय उपस्थिति (</a:t>
            </a:r>
            <a:r>
              <a:rPr lang="en-GB" sz="1600" dirty="0"/>
              <a:t>EU, </a:t>
            </a:r>
            <a:r>
              <a:rPr lang="hi-IN" sz="1600" dirty="0"/>
              <a:t>मध्य पूर्व) और प्रतिष्ठित परियोजनाएँ (जैसे अज़रबैजान का रॉयल पैलेस)।</a:t>
            </a:r>
          </a:p>
          <a:p>
            <a:r>
              <a:rPr lang="hi-IN" sz="1600" b="1" dirty="0"/>
              <a:t>2009–2020 | </a:t>
            </a:r>
            <a:r>
              <a:rPr lang="en-GB" sz="1600" b="1" dirty="0"/>
              <a:t>QUERCUS PARKET </a:t>
            </a:r>
            <a:r>
              <a:rPr lang="hi-IN" sz="1600" b="1" dirty="0"/>
              <a:t>चरण</a:t>
            </a:r>
            <a:br>
              <a:rPr lang="hi-IN" sz="1600" dirty="0"/>
            </a:br>
            <a:r>
              <a:rPr lang="hi-IN" sz="1600" dirty="0"/>
              <a:t>मात्रा से विशेषज्ञता और साझेदारी की ओर रणनीतिक बदलाव।</a:t>
            </a:r>
            <a:br>
              <a:rPr lang="hi-IN" sz="1600" dirty="0"/>
            </a:br>
            <a:r>
              <a:rPr lang="hi-IN" sz="1600" dirty="0"/>
              <a:t>शीर्ष फर्श निर्माताओं (जैसे </a:t>
            </a:r>
            <a:r>
              <a:rPr lang="en-GB" sz="1600" dirty="0"/>
              <a:t>Tarkett, </a:t>
            </a:r>
            <a:r>
              <a:rPr lang="en-GB" sz="1600" dirty="0" err="1"/>
              <a:t>Bauwerk</a:t>
            </a:r>
            <a:r>
              <a:rPr lang="en-GB" sz="1600" dirty="0"/>
              <a:t>, Weitzer) </a:t>
            </a:r>
            <a:r>
              <a:rPr lang="hi-IN" sz="1600" dirty="0"/>
              <a:t>के लिए ओक अर्ध-निर्मित घटकों के विश्वसनीय आपूर्तिकर्ता के रूप में स्थापित।</a:t>
            </a:r>
          </a:p>
          <a:p>
            <a:r>
              <a:rPr lang="hi-IN" sz="1600" b="1" dirty="0"/>
              <a:t>2020–वर्तमान | </a:t>
            </a:r>
            <a:r>
              <a:rPr lang="en-GB" sz="1600" b="1" dirty="0"/>
              <a:t>CAMPICO </a:t>
            </a:r>
            <a:r>
              <a:rPr lang="hi-IN" sz="1600" b="1" dirty="0"/>
              <a:t>चरण</a:t>
            </a:r>
            <a:br>
              <a:rPr lang="hi-IN" sz="1600" dirty="0"/>
            </a:br>
            <a:r>
              <a:rPr lang="hi-IN" sz="1600" dirty="0"/>
              <a:t>कंबोडिया में संयुक्त उद्यम के माध्यम से वैश्विक विस्तार — अमेरिकी बाजार के लिए उन्नत तीन-स्तरीय ओक फर्श का उत्पादन।</a:t>
            </a:r>
            <a:br>
              <a:rPr lang="hi-IN" sz="1600" dirty="0"/>
            </a:br>
            <a:r>
              <a:rPr lang="hi-IN" sz="1600" dirty="0"/>
              <a:t>यूरोपीय कच्चे माल की विशेषज्ञता का अंतरराष्ट्रीय उत्पादन और वितरण नेटवर्क के साथ एकीकरण।</a:t>
            </a:r>
          </a:p>
          <a:p>
            <a:r>
              <a:rPr lang="hi-IN" sz="1600" dirty="0"/>
              <a:t>निरंतर विकास: बड़े पैमाने की आरा मिल से एक विशेषीकृत, वैश्विक रूप से जुड़ी ओक उत्पादक कंपनी तक — अब भी पारिवारिक स्वामित्व, दूसरी पीढ़ी के नेतृत्व में।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763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E3137-3A93-08F2-9F91-FF713DB3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792" y="475488"/>
            <a:ext cx="9739821" cy="1429512"/>
          </a:xfrm>
        </p:spPr>
        <p:txBody>
          <a:bodyPr>
            <a:normAutofit/>
          </a:bodyPr>
          <a:lstStyle/>
          <a:p>
            <a:r>
              <a:rPr lang="hi-IN" b="1" dirty="0"/>
              <a:t>टर्नकी हार्डवुड प्रोसेसिंग सुविधा</a:t>
            </a: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BAF9B37-C20E-D548-7694-8475E6EEE7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26464" y="1828452"/>
            <a:ext cx="10078148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i-IN" sz="1600" dirty="0"/>
              <a:t>सर्बिया में पूर्णतः परिचालित औद्योगिक प्लेटफॉर्म (1997 से), जो तत्काल राजस्व उत्पन्न करने में सक्षम है।</a:t>
            </a:r>
          </a:p>
          <a:p>
            <a:r>
              <a:rPr lang="hi-IN" sz="1600" b="1" dirty="0"/>
              <a:t>स्थान का लाभ</a:t>
            </a:r>
            <a:br>
              <a:rPr lang="hi-IN" sz="1600" dirty="0"/>
            </a:br>
            <a:r>
              <a:rPr lang="hi-IN" sz="1600" dirty="0"/>
              <a:t>स्लावोनियन ओक (</a:t>
            </a:r>
            <a:r>
              <a:rPr lang="en-GB" sz="1600" i="1" dirty="0"/>
              <a:t>Quercus </a:t>
            </a:r>
            <a:r>
              <a:rPr lang="en-GB" sz="1600" i="1" dirty="0" err="1"/>
              <a:t>robur</a:t>
            </a:r>
            <a:r>
              <a:rPr lang="en-GB" sz="1600" dirty="0"/>
              <a:t>) (</a:t>
            </a:r>
            <a:r>
              <a:rPr lang="hi-IN" sz="1600" dirty="0"/>
              <a:t>मोरोविच और </a:t>
            </a:r>
            <a:r>
              <a:rPr lang="en-GB" sz="1600" dirty="0" err="1"/>
              <a:t>Spačva</a:t>
            </a:r>
            <a:r>
              <a:rPr lang="en-GB" sz="1600" dirty="0"/>
              <a:t> </a:t>
            </a:r>
            <a:r>
              <a:rPr lang="hi-IN" sz="1600" dirty="0"/>
              <a:t>बेसिन) तक सीधी पहुँच और </a:t>
            </a:r>
            <a:r>
              <a:rPr lang="en-GB" sz="1600" dirty="0"/>
              <a:t>EU </a:t>
            </a:r>
            <a:r>
              <a:rPr lang="hi-IN" sz="1600" dirty="0"/>
              <a:t>तथा वैश्विक बाजारों से तेज़ कनेक्टिविटी।</a:t>
            </a:r>
          </a:p>
          <a:p>
            <a:r>
              <a:rPr lang="hi-IN" sz="1600" b="1" dirty="0"/>
              <a:t>वित्तीय प्रदर्शन</a:t>
            </a:r>
            <a:br>
              <a:rPr lang="hi-IN" sz="1600" dirty="0"/>
            </a:br>
            <a:r>
              <a:rPr lang="hi-IN" sz="1600" dirty="0"/>
              <a:t>लगभग €16.5 मिलियन राजस्व, €2 मिलियन लाभ, लगभग 100 कर्मचारी, स्केलेबल औद्योगिक क्षमता।</a:t>
            </a:r>
          </a:p>
          <a:p>
            <a:r>
              <a:rPr lang="hi-IN" sz="1600" b="1" dirty="0"/>
              <a:t>इन्फ्रास्ट्रक्चर</a:t>
            </a:r>
            <a:br>
              <a:rPr lang="hi-IN" sz="1600" dirty="0"/>
            </a:br>
            <a:r>
              <a:rPr lang="hi-IN" sz="1600" dirty="0"/>
              <a:t>स्थापित उत्पादन सुविधाएँ (8,000 वर्ग मीटर भवन + 36,000 वर्ग मीटर भूमि) उच्च क्षमता वाली यूरोपीय मशीनरी के साथ।</a:t>
            </a:r>
          </a:p>
          <a:p>
            <a:r>
              <a:rPr lang="hi-IN" sz="1600" b="1" dirty="0"/>
              <a:t>सुरक्षित आपूर्ति</a:t>
            </a:r>
            <a:br>
              <a:rPr lang="hi-IN" sz="1600" dirty="0"/>
            </a:br>
            <a:r>
              <a:rPr lang="en-GB" sz="1600" dirty="0" err="1"/>
              <a:t>Vojvodinašume</a:t>
            </a:r>
            <a:r>
              <a:rPr lang="en-GB" sz="1600" dirty="0"/>
              <a:t> </a:t>
            </a:r>
            <a:r>
              <a:rPr lang="hi-IN" sz="1600" dirty="0"/>
              <a:t>के साथ दीर्घकालिक अनुबंध + </a:t>
            </a:r>
            <a:r>
              <a:rPr lang="en-GB" sz="1600" dirty="0"/>
              <a:t>FSC </a:t>
            </a:r>
            <a:r>
              <a:rPr lang="hi-IN" sz="1600" dirty="0"/>
              <a:t>प्रमाणित कच्चा माल (</a:t>
            </a:r>
            <a:r>
              <a:rPr lang="en-GB" sz="1600" dirty="0"/>
              <a:t>EUDR, EUTR, Lacey Act </a:t>
            </a:r>
            <a:r>
              <a:rPr lang="hi-IN" sz="1600" dirty="0"/>
              <a:t>के अनुरूप)।</a:t>
            </a:r>
          </a:p>
          <a:p>
            <a:r>
              <a:rPr lang="hi-IN" sz="1600" b="1" dirty="0"/>
              <a:t>विकास की संभावनाएँ</a:t>
            </a:r>
            <a:br>
              <a:rPr lang="hi-IN" sz="1600" dirty="0"/>
            </a:br>
            <a:r>
              <a:rPr lang="hi-IN" sz="1600" dirty="0"/>
              <a:t>विनियर, वियर लेयर और इंजीनियर्ड वुड में विस्तार के लिए तैयार — बिना नई परियोजना निवेश के।</a:t>
            </a:r>
          </a:p>
          <a:p>
            <a:r>
              <a:rPr lang="hi-IN" sz="1600" b="1" dirty="0"/>
              <a:t>रणनीतिक स्थिति</a:t>
            </a:r>
            <a:br>
              <a:rPr lang="hi-IN" sz="1600" dirty="0"/>
            </a:br>
            <a:r>
              <a:rPr lang="hi-IN" sz="1600" dirty="0"/>
              <a:t>ऊर्ध्वाधर रूप से एकीकृत प्लेटफॉर्म (स्रोत–प्रसंस्करण–निर्यात) लगभग 30 वर्षों के अनुभव के साथ।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522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CB431-287A-D16A-20E7-DA9F16F88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248" y="530352"/>
            <a:ext cx="9520365" cy="905256"/>
          </a:xfrm>
        </p:spPr>
        <p:txBody>
          <a:bodyPr>
            <a:normAutofit/>
          </a:bodyPr>
          <a:lstStyle/>
          <a:p>
            <a:r>
              <a:rPr lang="hi-IN" b="1" dirty="0"/>
              <a:t>आपूर्ति, अनुपालन और ट्रेसबिलिटी</a:t>
            </a: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04487F6-9B58-BF66-1D17-AFE12C6975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35024" y="1802367"/>
            <a:ext cx="10169588" cy="394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i-IN" sz="1600" dirty="0"/>
              <a:t>पूर्णतः अनुपालनयुक्त लकड़ी की आपूर्ति — ओक (</a:t>
            </a:r>
            <a:r>
              <a:rPr lang="en-GB" sz="1600" i="1" dirty="0"/>
              <a:t>Quercus </a:t>
            </a:r>
            <a:r>
              <a:rPr lang="en-GB" sz="1600" i="1" dirty="0" err="1"/>
              <a:t>robur</a:t>
            </a:r>
            <a:r>
              <a:rPr lang="en-GB" sz="1600" dirty="0"/>
              <a:t>) </a:t>
            </a:r>
            <a:r>
              <a:rPr lang="hi-IN" sz="1600" dirty="0"/>
              <a:t>और ऐश (</a:t>
            </a:r>
            <a:r>
              <a:rPr lang="en-GB" sz="1600" i="1" dirty="0"/>
              <a:t>Fraxinus excelsior</a:t>
            </a:r>
            <a:r>
              <a:rPr lang="en-GB" sz="1600" dirty="0"/>
              <a:t>) </a:t>
            </a:r>
            <a:r>
              <a:rPr lang="hi-IN" sz="1600" dirty="0"/>
              <a:t>केवल कानूनी रूप से कटे हुए जंगलों से।</a:t>
            </a:r>
          </a:p>
          <a:p>
            <a:r>
              <a:rPr lang="hi-IN" sz="1600" dirty="0"/>
              <a:t>क्षेत्रीय आपूर्ति आधार: सर्बिया, क्रोएशिया, बोस्निया और हर्जेगोविना, रोमानिया; मुख्य स्रोत — मोरोविच वन।</a:t>
            </a:r>
          </a:p>
          <a:p>
            <a:r>
              <a:rPr lang="hi-IN" sz="1600" dirty="0"/>
              <a:t>राज्य वन उद्यम (</a:t>
            </a:r>
            <a:r>
              <a:rPr lang="en-GB" sz="1600" dirty="0" err="1"/>
              <a:t>Vojvodinašume</a:t>
            </a:r>
            <a:r>
              <a:rPr lang="en-GB" sz="1600" dirty="0"/>
              <a:t>) </a:t>
            </a:r>
            <a:r>
              <a:rPr lang="hi-IN" sz="1600" dirty="0"/>
              <a:t>के साथ साझेदारी और सत्यापित आपूर्तिकर्ता नेटवर्क के माध्यम से दीर्घकालिक आपूर्ति सुरक्षा।</a:t>
            </a:r>
          </a:p>
          <a:p>
            <a:r>
              <a:rPr lang="hi-IN" sz="1600" dirty="0"/>
              <a:t>कठोर आपूर्तिकर्ता सत्यापन: कानूनी दस्तावेज़, कटाई अधिकार और निरंतर अनुपालन निगरानी (</a:t>
            </a:r>
            <a:r>
              <a:rPr lang="en-GB" sz="1600" dirty="0"/>
              <a:t>FSC </a:t>
            </a:r>
            <a:r>
              <a:rPr lang="hi-IN" sz="1600" dirty="0"/>
              <a:t>या समकक्ष मानक)।</a:t>
            </a:r>
          </a:p>
          <a:p>
            <a:r>
              <a:rPr lang="hi-IN" sz="1600" dirty="0"/>
              <a:t>एंड-टू-एंड ट्रेसबिलिटी सिस्टम — जंगल से अंतिम उत्पाद तक पूर्ण ट्रैकिंग।</a:t>
            </a:r>
          </a:p>
          <a:p>
            <a:r>
              <a:rPr lang="en-GB" sz="1600" dirty="0"/>
              <a:t>EUTR, EUDR, UKTR </a:t>
            </a:r>
            <a:r>
              <a:rPr lang="hi-IN" sz="1600" dirty="0"/>
              <a:t>और </a:t>
            </a:r>
            <a:r>
              <a:rPr lang="en-GB" sz="1600" dirty="0"/>
              <a:t>Lacey Act </a:t>
            </a:r>
            <a:r>
              <a:rPr lang="hi-IN" sz="1600" dirty="0"/>
              <a:t>के अनुरूप — गैर-अनुपालन लकड़ी का न्यूनतम जोखिम।</a:t>
            </a:r>
          </a:p>
          <a:p>
            <a:r>
              <a:rPr lang="hi-IN" sz="1600" dirty="0"/>
              <a:t>जोखिम न्यूनीकरण: बहु-आपूर्तिकर्ता रणनीति, राज्य वनों को प्राथमिकता, भौतिक सत्यापन और नियमित ऑडिट।</a:t>
            </a:r>
          </a:p>
          <a:p>
            <a:r>
              <a:rPr lang="hi-IN" sz="1600" dirty="0"/>
              <a:t>सततता के प्रति प्रतिबद्धता: जिम्मेदार सोर्सिंग, वन पुनर्जनन समर्थन और संसाधनों का कुशल उपयोग।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467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97A43-70EF-0E84-59F4-AA7390FEE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809" y="596678"/>
            <a:ext cx="9584372" cy="1280890"/>
          </a:xfrm>
        </p:spPr>
        <p:txBody>
          <a:bodyPr/>
          <a:lstStyle/>
          <a:p>
            <a:r>
              <a:rPr lang="hi-IN" b="1" dirty="0"/>
              <a:t>बाजार अवसर — यूरोपीय ओक और हार्डवुड</a:t>
            </a: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F438994-F25F-656C-63B8-FB39D95BEC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16152" y="2373708"/>
            <a:ext cx="10387584" cy="350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i-IN" sz="2000" dirty="0"/>
              <a:t>उच्च गुणवत्ता वाले ओक और ऐश की वैश्विक मांग मजबूत (फर्नीचर, इंटीरियर और औद्योगिक उपयोग में)।</a:t>
            </a:r>
          </a:p>
          <a:p>
            <a:r>
              <a:rPr lang="hi-IN" sz="2000" dirty="0"/>
              <a:t>स्लावोनियन ओक (</a:t>
            </a:r>
            <a:r>
              <a:rPr lang="en-GB" sz="2000" i="1" dirty="0"/>
              <a:t>Quercus </a:t>
            </a:r>
            <a:r>
              <a:rPr lang="en-GB" sz="2000" i="1" dirty="0" err="1"/>
              <a:t>robur</a:t>
            </a:r>
            <a:r>
              <a:rPr lang="en-GB" sz="2000" dirty="0"/>
              <a:t>) </a:t>
            </a:r>
            <a:r>
              <a:rPr lang="hi-IN" sz="2000" dirty="0"/>
              <a:t>की सीमित उपलब्धता इसे प्रीमियम संसाधन बनाती है।</a:t>
            </a:r>
          </a:p>
          <a:p>
            <a:r>
              <a:rPr lang="hi-IN" sz="2000" dirty="0"/>
              <a:t>दक्षिण-पूर्वी यूरोप उच्च गुणवत्ता वाले हार्डवुड के लिए रणनीतिक रूप से महत्वपूर्ण क्षेत्र है।</a:t>
            </a:r>
          </a:p>
          <a:p>
            <a:r>
              <a:rPr lang="hi-IN" sz="2000" dirty="0"/>
              <a:t>बढ़ते नियामकीय दबाव (</a:t>
            </a:r>
            <a:r>
              <a:rPr lang="en-GB" sz="2000" dirty="0"/>
              <a:t>EUDR, ESG) </a:t>
            </a:r>
            <a:r>
              <a:rPr lang="hi-IN" sz="2000" dirty="0"/>
              <a:t>पूर्णतः अनुपालन और ट्रैसेबल आपूर्तिकर्ताओं के पक्ष में हैं।</a:t>
            </a:r>
          </a:p>
          <a:p>
            <a:r>
              <a:rPr lang="hi-IN" sz="2000" dirty="0"/>
              <a:t>स्थिर औद्योगिक मांग बाजार की मजबूत नींव सुनिश्चित करती है।</a:t>
            </a:r>
          </a:p>
          <a:p>
            <a:r>
              <a:rPr lang="hi-IN" sz="2000" dirty="0"/>
              <a:t>विखंडित आपूर्ति संरचना विश्वसनीय और स्केलेबल उत्पादकों के लिए अवसर पैदा करती है।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5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B0443-5B9C-1C5A-BC4D-9756F97B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208" y="446087"/>
            <a:ext cx="4430203" cy="1289319"/>
          </a:xfrm>
        </p:spPr>
        <p:txBody>
          <a:bodyPr/>
          <a:lstStyle/>
          <a:p>
            <a:r>
              <a:rPr lang="hi-IN" b="1" dirty="0"/>
              <a:t>रणनीतिक केंद्र — कच्चा माल और निर्यात पहुँच</a:t>
            </a:r>
            <a:endParaRPr lang="en-GB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18DDE4-12B8-CA44-D2A1-868854FFF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486" y="1887688"/>
            <a:ext cx="6057284" cy="4010192"/>
          </a:xfr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9FE4A7CB-E3D1-DCFD-C2BC-CAF77EAE60A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768096" y="2448594"/>
            <a:ext cx="5326316" cy="282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i-IN" sz="1800" dirty="0"/>
              <a:t>सर्बिया के स्रेम क्षेत्र में, बेलग्रेड के निकट स्थित — एक प्रमुख लॉजिस्टिक्स और परिवहन केंद्र।</a:t>
            </a:r>
          </a:p>
          <a:p>
            <a:r>
              <a:rPr lang="hi-IN" sz="1800" dirty="0"/>
              <a:t>बेलग्रेड अंतरराष्ट्रीय हवाई अड्डे से 35 मिनट </a:t>
            </a:r>
          </a:p>
          <a:p>
            <a:r>
              <a:rPr lang="hi-IN" sz="1800" dirty="0"/>
              <a:t>प्रमुख यूरोपीय राजमार्गों (</a:t>
            </a:r>
            <a:r>
              <a:rPr lang="en-GB" sz="1800" dirty="0"/>
              <a:t>E-70, E-75) </a:t>
            </a:r>
            <a:r>
              <a:rPr lang="hi-IN" sz="1800" dirty="0"/>
              <a:t>से 10 मिनट </a:t>
            </a:r>
          </a:p>
          <a:p>
            <a:r>
              <a:rPr lang="hi-IN" sz="1800" dirty="0"/>
              <a:t>रेलवे और कस्टम टर्मिनल (</a:t>
            </a:r>
            <a:r>
              <a:rPr lang="en-GB" sz="1800" dirty="0" err="1"/>
              <a:t>Inđija</a:t>
            </a:r>
            <a:r>
              <a:rPr lang="en-GB" sz="1800" dirty="0"/>
              <a:t>) </a:t>
            </a:r>
            <a:r>
              <a:rPr lang="hi-IN" sz="1800" dirty="0"/>
              <a:t>के निकट </a:t>
            </a:r>
          </a:p>
          <a:p>
            <a:r>
              <a:rPr lang="hi-IN" sz="1800" dirty="0"/>
              <a:t>मुख्य कच्चे माल स्रोतों (मोरोविच और </a:t>
            </a:r>
            <a:r>
              <a:rPr lang="en-GB" sz="1800" dirty="0" err="1"/>
              <a:t>Spačva</a:t>
            </a:r>
            <a:r>
              <a:rPr lang="en-GB" sz="1800" dirty="0"/>
              <a:t>) </a:t>
            </a:r>
            <a:r>
              <a:rPr lang="hi-IN" sz="1800" dirty="0"/>
              <a:t>के पास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793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578C-8C5D-89E9-F03A-491F3D47E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624110"/>
            <a:ext cx="9218611" cy="1280890"/>
          </a:xfrm>
        </p:spPr>
        <p:txBody>
          <a:bodyPr/>
          <a:lstStyle/>
          <a:p>
            <a:r>
              <a:rPr lang="hi-IN" b="1" dirty="0"/>
              <a:t>ग्राहक पोर्टफोलियो और संदर्भ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13049C-03EC-1A9E-BD3C-700D4C251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1857596"/>
            <a:ext cx="4629150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3C588-11D9-0644-A9D5-641CD44AA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2" y="3004057"/>
            <a:ext cx="3551936" cy="2131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6CB74C-9FF0-FA56-6A20-19C6C5C1F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56" y="1880044"/>
            <a:ext cx="4114800" cy="1114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0BB53B-F231-8CCE-9625-E74B0ABB1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2" y="5446941"/>
            <a:ext cx="3752850" cy="1219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00FEA4-1C7C-EA20-1967-64C81807BB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362" y="3160934"/>
            <a:ext cx="3197352" cy="31973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15AB64-3265-6E7B-4730-0F1249966E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873" y="3325369"/>
            <a:ext cx="4057683" cy="107632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3D0B749-C9B6-8952-B38C-37F37F2FE8B7}"/>
              </a:ext>
            </a:extLst>
          </p:cNvPr>
          <p:cNvSpPr/>
          <p:nvPr/>
        </p:nvSpPr>
        <p:spPr>
          <a:xfrm>
            <a:off x="7976873" y="4401693"/>
            <a:ext cx="40576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(FORDAQ </a:t>
            </a:r>
            <a:r>
              <a:rPr lang="hi-IN" altLang="zh-CN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सदस्य — ब्रॉन्ज स्तर</a:t>
            </a:r>
            <a:r>
              <a:rPr lang="en-US" altLang="zh-CN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)</a:t>
            </a:r>
            <a:endParaRPr lang="en-GB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5967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25BD-F579-E4CE-40DD-8BEB5D66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961" y="301752"/>
            <a:ext cx="9538652" cy="1603248"/>
          </a:xfrm>
        </p:spPr>
        <p:txBody>
          <a:bodyPr/>
          <a:lstStyle/>
          <a:p>
            <a:r>
              <a:rPr lang="hi-IN" b="1" dirty="0"/>
              <a:t>संपर्क और कंपनी विवरण</a:t>
            </a: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2EDCA60-6E77-72E5-F549-915CA4189A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37360" y="1231403"/>
            <a:ext cx="10454640" cy="566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600" b="1" dirty="0"/>
              <a:t>QUERCUS PARKET – </a:t>
            </a:r>
            <a:r>
              <a:rPr lang="hi-IN" sz="1600" b="1" dirty="0"/>
              <a:t>एकल स्वामित्व (</a:t>
            </a:r>
            <a:r>
              <a:rPr lang="en-GB" sz="1600" b="1" dirty="0"/>
              <a:t>Sole Proprietorship)</a:t>
            </a:r>
            <a:endParaRPr lang="en-GB" sz="1600" dirty="0"/>
          </a:p>
          <a:p>
            <a:r>
              <a:rPr lang="hi-IN" sz="1600" dirty="0"/>
              <a:t>पता:</a:t>
            </a:r>
            <a:br>
              <a:rPr lang="hi-IN" sz="1600" dirty="0"/>
            </a:br>
            <a:r>
              <a:rPr lang="en-GB" sz="1600" dirty="0"/>
              <a:t>Nikole </a:t>
            </a:r>
            <a:r>
              <a:rPr lang="en-GB" sz="1600" dirty="0" err="1"/>
              <a:t>Tesle</a:t>
            </a:r>
            <a:r>
              <a:rPr lang="en-GB" sz="1600" dirty="0"/>
              <a:t> 137, 22321 </a:t>
            </a:r>
            <a:r>
              <a:rPr lang="en-GB" sz="1600" dirty="0" err="1"/>
              <a:t>Ljukovo</a:t>
            </a:r>
            <a:r>
              <a:rPr lang="en-GB" sz="1600" dirty="0"/>
              <a:t>, Serbia</a:t>
            </a:r>
          </a:p>
          <a:p>
            <a:r>
              <a:rPr lang="hi-IN" sz="1600" dirty="0"/>
              <a:t>संपर्क:</a:t>
            </a:r>
            <a:br>
              <a:rPr lang="hi-IN" sz="1600" dirty="0"/>
            </a:br>
            <a:r>
              <a:rPr lang="en-GB" sz="1600" dirty="0"/>
              <a:t>Email: quercus.parket@gmail.com</a:t>
            </a:r>
            <a:br>
              <a:rPr lang="en-GB" sz="1600" dirty="0"/>
            </a:br>
            <a:r>
              <a:rPr lang="hi-IN" sz="1600" dirty="0"/>
              <a:t>फोन: +381 22 58 77 50</a:t>
            </a:r>
          </a:p>
          <a:p>
            <a:r>
              <a:rPr lang="hi-IN" sz="1600" dirty="0"/>
              <a:t>कार्य समय:</a:t>
            </a:r>
            <a:br>
              <a:rPr lang="hi-IN" sz="1600" dirty="0"/>
            </a:br>
            <a:r>
              <a:rPr lang="hi-IN" sz="1600" dirty="0"/>
              <a:t>सोमवार – शुक्रवार | 07:00 – 15:00</a:t>
            </a:r>
          </a:p>
          <a:p>
            <a:r>
              <a:rPr lang="hi-IN" sz="1600" dirty="0"/>
              <a:t>कंपनी जानकारी:</a:t>
            </a:r>
            <a:br>
              <a:rPr lang="hi-IN" sz="1600" dirty="0"/>
            </a:br>
            <a:r>
              <a:rPr lang="hi-IN" sz="1600" dirty="0"/>
              <a:t>टैक्स नंबर (</a:t>
            </a:r>
            <a:r>
              <a:rPr lang="en-GB" sz="1600" dirty="0"/>
              <a:t>PIB): 106197782</a:t>
            </a:r>
            <a:br>
              <a:rPr lang="en-GB" sz="1600" dirty="0"/>
            </a:br>
            <a:r>
              <a:rPr lang="hi-IN" sz="1600" dirty="0"/>
              <a:t>पंजीकरण संख्या: 61620117</a:t>
            </a:r>
          </a:p>
          <a:p>
            <a:r>
              <a:rPr lang="hi-IN" sz="1600" dirty="0"/>
              <a:t>बैंक विवरण:</a:t>
            </a:r>
            <a:br>
              <a:rPr lang="hi-IN" sz="1600" dirty="0"/>
            </a:br>
            <a:r>
              <a:rPr lang="en-GB" sz="1600" dirty="0"/>
              <a:t>OTP Bank Serbia (Novi Sad)</a:t>
            </a:r>
            <a:br>
              <a:rPr lang="en-GB" sz="1600" dirty="0"/>
            </a:br>
            <a:r>
              <a:rPr lang="en-GB" sz="1600" dirty="0"/>
              <a:t>IBAN: RS35 3259 6015 0046 8686 36</a:t>
            </a:r>
            <a:br>
              <a:rPr lang="en-GB" sz="1600" dirty="0"/>
            </a:br>
            <a:r>
              <a:rPr lang="en-GB" sz="1600" dirty="0"/>
              <a:t>SWIFT: OTPVRS22</a:t>
            </a:r>
          </a:p>
          <a:p>
            <a:r>
              <a:rPr lang="hi-IN" sz="1600" dirty="0"/>
              <a:t>स्थान संदर्भ:</a:t>
            </a:r>
            <a:br>
              <a:rPr lang="hi-IN" sz="1600" dirty="0"/>
            </a:br>
            <a:r>
              <a:rPr lang="en-GB" sz="1600" dirty="0" err="1"/>
              <a:t>Pilana</a:t>
            </a:r>
            <a:r>
              <a:rPr lang="en-GB" sz="1600" dirty="0"/>
              <a:t> “</a:t>
            </a:r>
            <a:r>
              <a:rPr lang="en-GB" sz="1600" dirty="0" err="1"/>
              <a:t>Strela</a:t>
            </a:r>
            <a:r>
              <a:rPr lang="en-GB" sz="1600" dirty="0"/>
              <a:t>” – Quercus </a:t>
            </a:r>
            <a:r>
              <a:rPr lang="en-GB" sz="1600" dirty="0" err="1"/>
              <a:t>Parket</a:t>
            </a:r>
            <a:endParaRPr lang="en-GB" sz="1600" dirty="0"/>
          </a:p>
          <a:p>
            <a:r>
              <a:rPr lang="en-GB" sz="1600" dirty="0"/>
              <a:t>FSC </a:t>
            </a:r>
            <a:r>
              <a:rPr lang="hi-IN" sz="1600" dirty="0"/>
              <a:t>लाइसेंस: </a:t>
            </a:r>
            <a:r>
              <a:rPr lang="en-GB" sz="1600" dirty="0"/>
              <a:t>C214521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4190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101</TotalTime>
  <Words>991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Wisp</vt:lpstr>
      <vt:lpstr>PowerPoint Presentation</vt:lpstr>
      <vt:lpstr>परिचय</vt:lpstr>
      <vt:lpstr>इतिहास</vt:lpstr>
      <vt:lpstr>टर्नकी हार्डवुड प्रोसेसिंग सुविधा</vt:lpstr>
      <vt:lpstr>आपूर्ति, अनुपालन और ट्रेसबिलिटी</vt:lpstr>
      <vt:lpstr>बाजार अवसर — यूरोपीय ओक और हार्डवुड</vt:lpstr>
      <vt:lpstr>रणनीतिक केंद्र — कच्चा माल और निर्यात पहुँच</vt:lpstr>
      <vt:lpstr>ग्राहक पोर्टफोलियो और संदर्भ</vt:lpstr>
      <vt:lpstr>संपर्क और कंपनी विवरण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Goran Nisevic</dc:creator>
  <cp:lastModifiedBy>Goran Nisevic</cp:lastModifiedBy>
  <cp:revision>31</cp:revision>
  <dcterms:created xsi:type="dcterms:W3CDTF">2026-03-27T12:34:22Z</dcterms:created>
  <dcterms:modified xsi:type="dcterms:W3CDTF">2026-03-28T09:48:25Z</dcterms:modified>
</cp:coreProperties>
</file>